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262" r:id="rId6"/>
    <p:sldId id="303" r:id="rId7"/>
    <p:sldId id="263" r:id="rId8"/>
    <p:sldId id="266" r:id="rId9"/>
    <p:sldId id="282" r:id="rId10"/>
    <p:sldId id="283" r:id="rId11"/>
    <p:sldId id="291" r:id="rId12"/>
    <p:sldId id="286" r:id="rId13"/>
    <p:sldId id="287" r:id="rId14"/>
    <p:sldId id="285" r:id="rId15"/>
    <p:sldId id="265" r:id="rId16"/>
    <p:sldId id="284" r:id="rId17"/>
    <p:sldId id="288" r:id="rId18"/>
    <p:sldId id="290" r:id="rId19"/>
    <p:sldId id="292" r:id="rId20"/>
    <p:sldId id="294" r:id="rId21"/>
    <p:sldId id="289" r:id="rId22"/>
    <p:sldId id="295" r:id="rId23"/>
    <p:sldId id="293" r:id="rId24"/>
    <p:sldId id="302" r:id="rId25"/>
    <p:sldId id="298" r:id="rId26"/>
    <p:sldId id="297" r:id="rId27"/>
    <p:sldId id="299" r:id="rId28"/>
    <p:sldId id="301" r:id="rId29"/>
    <p:sldId id="296" r:id="rId3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8ADC7486-47B9-484E-A038-AB63D2AE5B0C}"/>
    <pc:docChg chg="custSel modSld">
      <pc:chgData name="Michael Megel" userId="398076c7c7b7b474" providerId="OrgId" clId="{8ADC7486-47B9-484E-A038-AB63D2AE5B0C}" dt="2018-04-03T07:32:37.709" v="55" actId="20577"/>
      <pc:docMkLst>
        <pc:docMk/>
      </pc:docMkLst>
      <pc:sldChg chg="addSp delSp modSp">
        <pc:chgData name="Michael Megel" userId="398076c7c7b7b474" providerId="OrgId" clId="{8ADC7486-47B9-484E-A038-AB63D2AE5B0C}" dt="2018-04-03T07:18:24.569" v="51" actId="692"/>
        <pc:sldMkLst>
          <pc:docMk/>
          <pc:sldMk cId="3069266309" sldId="290"/>
        </pc:sldMkLst>
        <pc:spChg chg="mod">
          <ac:chgData name="Michael Megel" userId="398076c7c7b7b474" providerId="OrgId" clId="{8ADC7486-47B9-484E-A038-AB63D2AE5B0C}" dt="2018-04-03T07:06:47.924" v="44" actId="20577"/>
          <ac:spMkLst>
            <pc:docMk/>
            <pc:sldMk cId="3069266309" sldId="290"/>
            <ac:spMk id="8" creationId="{23CA7E8E-BF4D-4D09-99F8-8E5315D0A08D}"/>
          </ac:spMkLst>
        </pc:spChg>
        <pc:picChg chg="add del">
          <ac:chgData name="Michael Megel" userId="398076c7c7b7b474" providerId="OrgId" clId="{8ADC7486-47B9-484E-A038-AB63D2AE5B0C}" dt="2018-04-03T07:17:55.111" v="48" actId="478"/>
          <ac:picMkLst>
            <pc:docMk/>
            <pc:sldMk cId="3069266309" sldId="290"/>
            <ac:picMk id="2" creationId="{146D9D1C-8AC6-490B-A2AB-757904FD8041}"/>
          </ac:picMkLst>
        </pc:picChg>
        <pc:picChg chg="mod">
          <ac:chgData name="Michael Megel" userId="398076c7c7b7b474" providerId="OrgId" clId="{8ADC7486-47B9-484E-A038-AB63D2AE5B0C}" dt="2018-04-03T07:09:55.701" v="45" actId="692"/>
          <ac:picMkLst>
            <pc:docMk/>
            <pc:sldMk cId="3069266309" sldId="290"/>
            <ac:picMk id="3" creationId="{0C0C21A4-B1F9-471D-8BD2-1D58A91A4885}"/>
          </ac:picMkLst>
        </pc:picChg>
        <pc:picChg chg="add mod">
          <ac:chgData name="Michael Megel" userId="398076c7c7b7b474" providerId="OrgId" clId="{8ADC7486-47B9-484E-A038-AB63D2AE5B0C}" dt="2018-04-03T07:18:24.569" v="51" actId="692"/>
          <ac:picMkLst>
            <pc:docMk/>
            <pc:sldMk cId="3069266309" sldId="290"/>
            <ac:picMk id="6" creationId="{AA21AB2A-D0A0-4BD7-B685-8EAAC3A8FE00}"/>
          </ac:picMkLst>
        </pc:picChg>
        <pc:picChg chg="del">
          <ac:chgData name="Michael Megel" userId="398076c7c7b7b474" providerId="OrgId" clId="{8ADC7486-47B9-484E-A038-AB63D2AE5B0C}" dt="2018-04-03T07:17:51.858" v="46" actId="478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8ADC7486-47B9-484E-A038-AB63D2AE5B0C}" dt="2018-04-03T07:32:37.709" v="55" actId="20577"/>
        <pc:sldMkLst>
          <pc:docMk/>
          <pc:sldMk cId="4001545424" sldId="292"/>
        </pc:sldMkLst>
        <pc:spChg chg="mod">
          <ac:chgData name="Michael Megel" userId="398076c7c7b7b474" providerId="OrgId" clId="{8ADC7486-47B9-484E-A038-AB63D2AE5B0C}" dt="2018-04-03T07:32:37.709" v="55" actId="20577"/>
          <ac:spMkLst>
            <pc:docMk/>
            <pc:sldMk cId="4001545424" sldId="292"/>
            <ac:spMk id="5" creationId="{1CDA30D8-0225-4EB6-8DE7-EA8AB3F6B6CD}"/>
          </ac:spMkLst>
        </pc:spChg>
      </pc:sldChg>
      <pc:sldChg chg="modSp">
        <pc:chgData name="Michael Megel" userId="398076c7c7b7b474" providerId="OrgId" clId="{8ADC7486-47B9-484E-A038-AB63D2AE5B0C}" dt="2018-04-03T07:03:13.828" v="0" actId="20577"/>
        <pc:sldMkLst>
          <pc:docMk/>
          <pc:sldMk cId="3495031880" sldId="294"/>
        </pc:sldMkLst>
        <pc:spChg chg="mod">
          <ac:chgData name="Michael Megel" userId="398076c7c7b7b474" providerId="OrgId" clId="{8ADC7486-47B9-484E-A038-AB63D2AE5B0C}" dt="2018-04-03T07:03:13.828" v="0" actId="20577"/>
          <ac:spMkLst>
            <pc:docMk/>
            <pc:sldMk cId="3495031880" sldId="294"/>
            <ac:spMk id="5" creationId="{4FD0C0EA-25C0-46B3-A782-21B2D26410E4}"/>
          </ac:spMkLst>
        </pc:spChg>
      </pc:sldChg>
    </pc:docChg>
  </pc:docChgLst>
  <pc:docChgLst>
    <pc:chgData name="Michael Megel" userId="398076c7c7b7b474" providerId="OrgId" clId="{D26CE355-141D-41DE-80D3-E1F205EEE610}"/>
    <pc:docChg chg="custSel modSld">
      <pc:chgData name="Michael Megel" userId="398076c7c7b7b474" providerId="OrgId" clId="{D26CE355-141D-41DE-80D3-E1F205EEE610}" dt="2018-03-07T12:28:51.403" v="156" actId="20577"/>
      <pc:docMkLst>
        <pc:docMk/>
      </pc:docMkLst>
      <pc:sldChg chg="addSp delSp modSp">
        <pc:chgData name="Michael Megel" userId="398076c7c7b7b474" providerId="OrgId" clId="{D26CE355-141D-41DE-80D3-E1F205EEE610}" dt="2018-03-07T12:28:51.403" v="156" actId="20577"/>
        <pc:sldMkLst>
          <pc:docMk/>
          <pc:sldMk cId="3069266309" sldId="290"/>
        </pc:sldMkLst>
        <pc:spChg chg="mod">
          <ac:chgData name="Michael Megel" userId="398076c7c7b7b474" providerId="OrgId" clId="{D26CE355-141D-41DE-80D3-E1F205EEE610}" dt="2018-03-07T12:28:51.403" v="156" actId="20577"/>
          <ac:spMkLst>
            <pc:docMk/>
            <pc:sldMk cId="3069266309" sldId="290"/>
            <ac:spMk id="8" creationId="{23CA7E8E-BF4D-4D09-99F8-8E5315D0A08D}"/>
          </ac:spMkLst>
        </pc:spChg>
        <pc:picChg chg="del">
          <ac:chgData name="Michael Megel" userId="398076c7c7b7b474" providerId="OrgId" clId="{D26CE355-141D-41DE-80D3-E1F205EEE610}" dt="2018-03-07T12:25:57.260" v="11" actId="478"/>
          <ac:picMkLst>
            <pc:docMk/>
            <pc:sldMk cId="3069266309" sldId="290"/>
            <ac:picMk id="2" creationId="{1EC4B37B-5DDA-4B1E-9769-02349FC60FD6}"/>
          </ac:picMkLst>
        </pc:picChg>
        <pc:picChg chg="add del mod">
          <ac:chgData name="Michael Megel" userId="398076c7c7b7b474" providerId="OrgId" clId="{D26CE355-141D-41DE-80D3-E1F205EEE610}" dt="2018-03-07T12:25:35.112" v="10" actId="478"/>
          <ac:picMkLst>
            <pc:docMk/>
            <pc:sldMk cId="3069266309" sldId="290"/>
            <ac:picMk id="6" creationId="{583DAE9A-3B3B-48EA-8802-53D3D1104CAE}"/>
          </ac:picMkLst>
        </pc:picChg>
        <pc:picChg chg="add mod">
          <ac:chgData name="Michael Megel" userId="398076c7c7b7b474" providerId="OrgId" clId="{D26CE355-141D-41DE-80D3-E1F205EEE610}" dt="2018-03-07T12:26:13.603" v="14" actId="692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D26CE355-141D-41DE-80D3-E1F205EEE610}" dt="2018-03-07T12:23:01.420" v="7" actId="20577"/>
        <pc:sldMkLst>
          <pc:docMk/>
          <pc:sldMk cId="328603186" sldId="293"/>
        </pc:sldMkLst>
        <pc:spChg chg="mod">
          <ac:chgData name="Michael Megel" userId="398076c7c7b7b474" providerId="OrgId" clId="{D26CE355-141D-41DE-80D3-E1F205EEE610}" dt="2018-03-07T12:23:01.420" v="7" actId="20577"/>
          <ac:spMkLst>
            <pc:docMk/>
            <pc:sldMk cId="328603186" sldId="293"/>
            <ac:spMk id="5" creationId="{38C386E2-AECA-480D-9E43-AB13D06BE56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03.04.2018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03.04.2018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de-de/dynamics-nav/developer/devenv-running-cside-and-al-side-by-sid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CAF56DA-27FD-4613-965A-FA0CE340CC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4030A-D4EF-4B37-A5E9-3F93ABA7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2018 </a:t>
            </a:r>
            <a:r>
              <a:rPr lang="de-DE" dirty="0" err="1"/>
              <a:t>Configuration</a:t>
            </a:r>
            <a:r>
              <a:rPr lang="de-DE" dirty="0"/>
              <a:t> / Development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BB9BD7-6DC0-486E-88B2-1318AA3C8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4E0DF-B22D-4C99-9C09-52F10C94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83F145-5554-4A43-9F50-6723AEDF6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Level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/>
              <a:t>Allowed</a:t>
            </a:r>
            <a:r>
              <a:rPr lang="de-DE" dirty="0"/>
              <a:t> Extension Target Level“</a:t>
            </a:r>
            <a:br>
              <a:rPr lang="de-DE" dirty="0"/>
            </a:br>
            <a:r>
              <a:rPr lang="de-DE" dirty="0"/>
              <a:t>(Internal, Solution, Extension, </a:t>
            </a:r>
            <a:r>
              <a:rPr lang="de-DE" dirty="0" err="1"/>
              <a:t>Personalization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Connect VS Code &amp; Debugger</a:t>
            </a:r>
          </a:p>
          <a:p>
            <a:pPr lvl="1"/>
            <a:r>
              <a:rPr lang="de-DE" dirty="0" err="1"/>
              <a:t>Enable</a:t>
            </a:r>
            <a:r>
              <a:rPr lang="de-DE" dirty="0"/>
              <a:t> Developer Service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/>
              <a:t>Port</a:t>
            </a:r>
          </a:p>
          <a:p>
            <a:pPr lvl="1"/>
            <a:endParaRPr lang="de-DE" dirty="0"/>
          </a:p>
          <a:p>
            <a:r>
              <a:rPr lang="en-US" dirty="0">
                <a:hlinkClick r:id="rId2"/>
              </a:rPr>
              <a:t>Running C/Side &amp; AL Side-by-Side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Symbol References at </a:t>
            </a:r>
            <a:r>
              <a:rPr lang="de-DE" dirty="0" err="1"/>
              <a:t>startup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finsql.exe </a:t>
            </a:r>
            <a:r>
              <a:rPr lang="de-DE" b="1" dirty="0" err="1"/>
              <a:t>generatesymbolreference</a:t>
            </a:r>
            <a:r>
              <a:rPr lang="de-DE" b="1" dirty="0"/>
              <a:t>=</a:t>
            </a:r>
            <a:r>
              <a:rPr lang="de-DE" b="1" dirty="0" err="1"/>
              <a:t>yes</a:t>
            </a:r>
            <a:endParaRPr lang="de-DE" b="1" dirty="0"/>
          </a:p>
          <a:p>
            <a:pPr lvl="1"/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NST </a:t>
            </a:r>
            <a:r>
              <a:rPr lang="de-DE" dirty="0" err="1"/>
              <a:t>Configuration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NST-Admin Center</a:t>
            </a:r>
          </a:p>
          <a:p>
            <a:pPr lvl="1"/>
            <a:r>
              <a:rPr lang="de-DE" dirty="0" err="1"/>
              <a:t>CustomSettings.config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0A8A63-2ACC-4F99-9D0E-ECF245FD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30" y="1547943"/>
            <a:ext cx="6591270" cy="1980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EDE101E-EFD5-4F4E-9C7A-17689E63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569" y="3600000"/>
            <a:ext cx="2397431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FAE3CBF-6F34-4515-BD90-678E813B90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81946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Which files you should know?</a:t>
            </a:r>
          </a:p>
          <a:p>
            <a:r>
              <a:rPr lang="en-US" dirty="0"/>
              <a:t>My first Project – Your first challenge!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C5CB53-D68A-40E9-8CDA-1DB76DC5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58" y="126000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DB308-2BD7-4E26-B79F-7192F4C9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65FEE6-2A42-4B91-9F07-A8D9A7AD92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EB8C5F-2978-4DC3-95C2-A52D540DE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C3CCFD-BF5B-4DAA-8B04-A33CBD284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- Folder</a:t>
            </a:r>
          </a:p>
          <a:p>
            <a:pPr lvl="1"/>
            <a:r>
              <a:rPr lang="en-US" b="1" i="1" dirty="0"/>
              <a:t>./</a:t>
            </a:r>
            <a:r>
              <a:rPr lang="en-US" dirty="0"/>
              <a:t>	</a:t>
            </a:r>
            <a:r>
              <a:rPr lang="en-US" i="1" dirty="0"/>
              <a:t>	</a:t>
            </a:r>
            <a:r>
              <a:rPr lang="en-US" dirty="0"/>
              <a:t>  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/>
              <a:t>Root-Folder = </a:t>
            </a:r>
            <a:r>
              <a:rPr lang="en-US" dirty="0"/>
              <a:t>Workspace of the Project</a:t>
            </a:r>
          </a:p>
          <a:p>
            <a:pPr lvl="1"/>
            <a:r>
              <a:rPr lang="en-US" b="1" i="1" dirty="0"/>
              <a:t>   .</a:t>
            </a:r>
            <a:r>
              <a:rPr lang="en-US" b="1" i="1" dirty="0" err="1"/>
              <a:t>vscode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Workspace related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b="1" i="1" dirty="0">
                <a:sym typeface="Wingdings" panose="05000000000000000000" pitchFamily="2" charset="2"/>
              </a:rPr>
              <a:t>.git</a:t>
            </a:r>
            <a:r>
              <a:rPr lang="en-US" dirty="0">
                <a:sym typeface="Wingdings" panose="05000000000000000000" pitchFamily="2" charset="2"/>
              </a:rPr>
              <a:t>		 All necessary information for your project in version control </a:t>
            </a:r>
            <a:r>
              <a:rPr lang="en-US" b="1" dirty="0">
                <a:sym typeface="Wingdings" panose="05000000000000000000" pitchFamily="2" charset="2"/>
              </a:rPr>
              <a:t>Git</a:t>
            </a:r>
            <a:endParaRPr lang="en-US" b="1" i="1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   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Folder for Symbols</a:t>
            </a:r>
          </a:p>
          <a:p>
            <a:pPr lvl="1"/>
            <a:endParaRPr lang="en-US" dirty="0"/>
          </a:p>
          <a:p>
            <a:r>
              <a:rPr lang="en-US" dirty="0"/>
              <a:t>Project - Files</a:t>
            </a:r>
          </a:p>
          <a:p>
            <a:pPr lvl="1"/>
            <a:r>
              <a:rPr lang="en-US" i="1" dirty="0"/>
              <a:t>.</a:t>
            </a:r>
            <a:r>
              <a:rPr lang="en-US" i="1" dirty="0" err="1"/>
              <a:t>vscode</a:t>
            </a:r>
            <a:r>
              <a:rPr lang="en-US" i="1" dirty="0"/>
              <a:t>/</a:t>
            </a:r>
            <a:r>
              <a:rPr lang="en-US" b="1" i="1" dirty="0" err="1"/>
              <a:t>launch.sjon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Deployment / Launch-Configuration</a:t>
            </a:r>
          </a:p>
          <a:p>
            <a:pPr lvl="1"/>
            <a:r>
              <a:rPr lang="en-US" i="1" dirty="0"/>
              <a:t>./</a:t>
            </a:r>
            <a:r>
              <a:rPr lang="en-US" b="1" i="1" dirty="0" err="1"/>
              <a:t>app.json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Application Manifest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./</a:t>
            </a:r>
            <a:r>
              <a:rPr lang="en-US" b="1" i="1" dirty="0">
                <a:sym typeface="Wingdings" panose="05000000000000000000" pitchFamily="2" charset="2"/>
              </a:rPr>
              <a:t>Readme.md</a:t>
            </a:r>
            <a:r>
              <a:rPr lang="en-US" dirty="0">
                <a:sym typeface="Wingdings" panose="05000000000000000000" pitchFamily="2" charset="2"/>
              </a:rPr>
              <a:t>		 Documentation File in </a:t>
            </a:r>
            <a:r>
              <a:rPr lang="en-US" dirty="0" err="1">
                <a:sym typeface="Wingdings" panose="05000000000000000000" pitchFamily="2" charset="2"/>
              </a:rPr>
              <a:t>MarkDown</a:t>
            </a:r>
            <a:r>
              <a:rPr lang="en-US" dirty="0">
                <a:sym typeface="Wingdings" panose="05000000000000000000" pitchFamily="2" charset="2"/>
              </a:rPr>
              <a:t>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8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BF9F14-3BDA-44FA-979D-6AE507DC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9" y="1080000"/>
            <a:ext cx="3337748" cy="2443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Manifest Information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Publisher</a:t>
            </a:r>
          </a:p>
          <a:p>
            <a:pPr lvl="1"/>
            <a:r>
              <a:rPr lang="en-US" dirty="0"/>
              <a:t>Version</a:t>
            </a:r>
          </a:p>
          <a:p>
            <a:r>
              <a:rPr lang="en-US" dirty="0"/>
              <a:t>Dependencies to other Apps</a:t>
            </a:r>
          </a:p>
          <a:p>
            <a:r>
              <a:rPr lang="en-US" dirty="0"/>
              <a:t>Platform / Application</a:t>
            </a:r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Personalization, Extension, Solution, Internal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Access-Level for the project</a:t>
            </a:r>
          </a:p>
          <a:p>
            <a:r>
              <a:rPr lang="en-US" dirty="0"/>
              <a:t>ID Range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XLIFF Translation File</a:t>
            </a:r>
          </a:p>
          <a:p>
            <a:r>
              <a:rPr lang="en-US" dirty="0" err="1"/>
              <a:t>showMyCode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A9B4C24-665E-4BB8-9C73-61D74DCC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78" y="1080000"/>
            <a:ext cx="4417722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08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launch.json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>
                <a:sym typeface="Wingdings" panose="05000000000000000000" pitchFamily="2" charset="2"/>
              </a:rPr>
              <a:t>Enable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Service </a:t>
            </a:r>
            <a:r>
              <a:rPr lang="de-DE" dirty="0" err="1"/>
              <a:t>Endpoint</a:t>
            </a:r>
            <a:endParaRPr lang="de-DE" dirty="0"/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NST</a:t>
            </a:r>
          </a:p>
          <a:p>
            <a:r>
              <a:rPr lang="de-DE" dirty="0" err="1">
                <a:sym typeface="Wingdings" panose="05000000000000000000" pitchFamily="2" charset="2"/>
              </a:rPr>
              <a:t>Specify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</a:t>
            </a:r>
            <a:r>
              <a:rPr lang="de-DE" dirty="0" err="1"/>
              <a:t>Endpoint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Name 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i="1" dirty="0"/>
              <a:t>(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port</a:t>
            </a:r>
            <a:r>
              <a:rPr lang="de-DE" i="1" dirty="0"/>
              <a:t> </a:t>
            </a:r>
            <a:r>
              <a:rPr lang="de-DE" i="1" dirty="0" err="1"/>
              <a:t>number</a:t>
            </a:r>
            <a:r>
              <a:rPr lang="de-DE" i="1" dirty="0"/>
              <a:t> </a:t>
            </a:r>
            <a:r>
              <a:rPr lang="de-DE" i="1" dirty="0" err="1"/>
              <a:t>here</a:t>
            </a:r>
            <a:r>
              <a:rPr lang="de-DE" i="1" dirty="0"/>
              <a:t>)</a:t>
            </a:r>
            <a:r>
              <a:rPr lang="de-DE" dirty="0"/>
              <a:t>		</a:t>
            </a:r>
          </a:p>
          <a:p>
            <a:pPr lvl="1"/>
            <a:r>
              <a:rPr lang="de-DE" dirty="0"/>
              <a:t>Server Instance </a:t>
            </a:r>
          </a:p>
          <a:p>
            <a:pPr lvl="1"/>
            <a:r>
              <a:rPr lang="de-DE" dirty="0"/>
              <a:t>Port &amp; </a:t>
            </a:r>
            <a:r>
              <a:rPr lang="de-DE" dirty="0" err="1"/>
              <a:t>Debug</a:t>
            </a:r>
            <a:r>
              <a:rPr lang="de-DE" dirty="0"/>
              <a:t> Server 	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default</a:t>
            </a:r>
            <a:r>
              <a:rPr lang="de-DE" dirty="0"/>
              <a:t> Ports 7049 / 4711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Authentication 	 </a:t>
            </a:r>
            <a:r>
              <a:rPr lang="de-DE" dirty="0" err="1">
                <a:sym typeface="Wingdings" panose="05000000000000000000" pitchFamily="2" charset="2"/>
              </a:rPr>
              <a:t>UserPassword</a:t>
            </a:r>
            <a:r>
              <a:rPr lang="de-DE" dirty="0">
                <a:sym typeface="Wingdings" panose="05000000000000000000" pitchFamily="2" charset="2"/>
              </a:rPr>
              <a:t> | Windows | AAD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Schema Update Mode	 </a:t>
            </a:r>
            <a:r>
              <a:rPr lang="de-DE" b="1" dirty="0" err="1">
                <a:sym typeface="Wingdings" panose="05000000000000000000" pitchFamily="2" charset="2"/>
              </a:rPr>
              <a:t>Synchronize</a:t>
            </a:r>
            <a:r>
              <a:rPr lang="de-DE" dirty="0">
                <a:sym typeface="Wingdings" panose="05000000000000000000" pitchFamily="2" charset="2"/>
              </a:rPr>
              <a:t> | </a:t>
            </a:r>
            <a:r>
              <a:rPr lang="de-DE" dirty="0" err="1">
                <a:sym typeface="Wingdings" panose="05000000000000000000" pitchFamily="2" charset="2"/>
              </a:rPr>
              <a:t>Recreate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Id</a:t>
            </a:r>
            <a:endParaRPr lang="de-DE" i="1" dirty="0">
              <a:sym typeface="Wingdings" panose="05000000000000000000" pitchFamily="2" charset="2"/>
            </a:endParaRP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Type	</a:t>
            </a:r>
            <a:r>
              <a:rPr lang="de-DE" dirty="0">
                <a:sym typeface="Wingdings" panose="05000000000000000000" pitchFamily="2" charset="2"/>
              </a:rPr>
              <a:t> Page | Table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0C21A4-B1F9-471D-8BD2-1D58A91A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166144"/>
            <a:ext cx="6752000" cy="1169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21AB2A-D0A0-4BD7-B685-8EAAC3A8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0" y="1080000"/>
            <a:ext cx="4200000" cy="3790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926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66512-4395-4CD5-9A82-BB083E68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42623-DD0C-472D-9E9C-298539A06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AB6582-8F8A-420C-A66B-02EA1AF11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DA30D8-0225-4EB6-8DE7-EA8AB3F6B6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Folder 	</a:t>
            </a:r>
            <a:r>
              <a:rPr lang="en-US" i="1" dirty="0"/>
              <a:t>./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endParaRPr lang="en-US" b="1" i="1" dirty="0"/>
          </a:p>
          <a:p>
            <a:pPr lvl="1"/>
            <a:endParaRPr lang="en-US" dirty="0"/>
          </a:p>
          <a:p>
            <a:r>
              <a:rPr lang="en-US" dirty="0"/>
              <a:t>Packed JSON</a:t>
            </a:r>
          </a:p>
          <a:p>
            <a:pPr lvl="1"/>
            <a:r>
              <a:rPr lang="en-US" dirty="0"/>
              <a:t>Interface of each accessible Object in NAV</a:t>
            </a:r>
          </a:p>
          <a:p>
            <a:pPr lvl="1"/>
            <a:r>
              <a:rPr lang="en-US" dirty="0"/>
              <a:t>Pages, Tables, Fields, Events, …</a:t>
            </a:r>
          </a:p>
          <a:p>
            <a:pPr lvl="1"/>
            <a:endParaRPr lang="en-US" dirty="0"/>
          </a:p>
          <a:p>
            <a:r>
              <a:rPr lang="en-US" dirty="0"/>
              <a:t>Symbols</a:t>
            </a:r>
          </a:p>
          <a:p>
            <a:pPr lvl="1"/>
            <a:r>
              <a:rPr lang="en-US" dirty="0" err="1"/>
              <a:t>Microsoft_Application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Current Symbols of [C/Side] NAV</a:t>
            </a:r>
            <a:endParaRPr lang="en-US" dirty="0"/>
          </a:p>
          <a:p>
            <a:pPr lvl="1"/>
            <a:r>
              <a:rPr lang="en-US" dirty="0" err="1"/>
              <a:t>Microsoft_System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Symbols of NAV Version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Download Symbols</a:t>
            </a:r>
          </a:p>
          <a:p>
            <a:pPr lvl="1"/>
            <a:r>
              <a:rPr lang="de-DE" dirty="0"/>
              <a:t>[</a:t>
            </a:r>
            <a:r>
              <a:rPr lang="de-DE" dirty="0" err="1"/>
              <a:t>Ctrl</a:t>
            </a:r>
            <a:r>
              <a:rPr lang="de-DE" dirty="0"/>
              <a:t> </a:t>
            </a:r>
            <a:r>
              <a:rPr lang="en-US" dirty="0"/>
              <a:t>+ Shift </a:t>
            </a:r>
            <a:r>
              <a:rPr lang="de-DE" dirty="0"/>
              <a:t>+ P]   +   „</a:t>
            </a:r>
            <a:r>
              <a:rPr lang="de-DE" dirty="0">
                <a:sym typeface="Wingdings" panose="05000000000000000000" pitchFamily="2" charset="2"/>
              </a:rPr>
              <a:t>Download Symbols“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F8ABC6-FC6A-4BB1-8621-8C211DF4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41" y="1435205"/>
            <a:ext cx="2838095" cy="12761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D91404-645C-4BCB-92EC-D9BEF263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19" y="5681074"/>
            <a:ext cx="8145181" cy="654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BAEA81-470F-408D-BB2A-965022D9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636" y="1435205"/>
            <a:ext cx="3282364" cy="41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D0B8D-0080-41D2-BCBA-2C19198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AL Project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A08BC-A165-41D7-9B99-9D44A46E9C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5D632-69EE-4998-9C3F-595B19E7D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D0C0EA-25C0-46B3-A782-21B2D2641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[Ctrl + Shift + P] … AL: Go!</a:t>
            </a:r>
          </a:p>
          <a:p>
            <a:pPr lvl="1"/>
            <a:r>
              <a:rPr lang="en-US" dirty="0"/>
              <a:t>Generate an AL project with necessary files</a:t>
            </a:r>
          </a:p>
          <a:p>
            <a:pPr lvl="1"/>
            <a:r>
              <a:rPr lang="en-US" dirty="0"/>
              <a:t>Select a Folder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Choose the Server for config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Project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./.</a:t>
            </a:r>
            <a:r>
              <a:rPr lang="en-US" dirty="0" err="1">
                <a:sym typeface="Wingdings" panose="05000000000000000000" pitchFamily="2" charset="2"/>
              </a:rPr>
              <a:t>vscode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launch.json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</a:t>
            </a:r>
            <a:r>
              <a:rPr lang="en-US" dirty="0" err="1">
                <a:sym typeface="Wingdings" panose="05000000000000000000" pitchFamily="2" charset="2"/>
              </a:rPr>
              <a:t>app.json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./Hello World.al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Download Symbols</a:t>
            </a:r>
          </a:p>
          <a:p>
            <a:pPr lvl="1"/>
            <a:endParaRPr lang="en-US" dirty="0"/>
          </a:p>
          <a:p>
            <a:r>
              <a:rPr lang="en-US" dirty="0"/>
              <a:t>Compile, Deploy &amp; Start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07C4F7-CB39-4BAC-AEE1-BC36DA72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48" y="1440000"/>
            <a:ext cx="5780952" cy="73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96AE6A-F2B0-41AE-9311-343A6388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48" y="2226383"/>
            <a:ext cx="5800000" cy="6952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0E1FF8-17BD-4E53-9B24-810C93FB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011" y="2992767"/>
            <a:ext cx="4326073" cy="11164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920C0-C3F7-4F1B-AF6A-AEE08DF7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048" y="4180319"/>
            <a:ext cx="5780952" cy="8162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1696E-D229-4A0F-A501-599C93D69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48" y="5140541"/>
            <a:ext cx="5814284" cy="12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Hallo World</a:t>
            </a:r>
          </a:p>
          <a:p>
            <a:pPr lvl="1"/>
            <a:r>
              <a:rPr lang="de-DE" dirty="0"/>
              <a:t>Create a Microsoft AL Project</a:t>
            </a:r>
            <a:br>
              <a:rPr lang="de-DE" dirty="0"/>
            </a:br>
            <a:r>
              <a:rPr lang="de-DE" i="1" dirty="0"/>
              <a:t>„Hello World“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app.json</a:t>
            </a:r>
            <a:br>
              <a:rPr lang="de-DE" dirty="0"/>
            </a:br>
            <a:r>
              <a:rPr lang="de-DE" i="1" dirty="0"/>
              <a:t>Publisher, Logo, Description, …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launch.json</a:t>
            </a:r>
            <a:br>
              <a:rPr lang="de-DE" dirty="0"/>
            </a:br>
            <a:r>
              <a:rPr lang="de-DE" i="1" dirty="0"/>
              <a:t>Server, Authentication, </a:t>
            </a:r>
            <a:r>
              <a:rPr lang="de-DE" i="1" dirty="0" err="1"/>
              <a:t>ServiceInstance</a:t>
            </a:r>
            <a:r>
              <a:rPr lang="de-DE" i="1" dirty="0"/>
              <a:t>, </a:t>
            </a:r>
            <a:r>
              <a:rPr lang="de-DE" i="1" dirty="0" err="1"/>
              <a:t>Tenant</a:t>
            </a:r>
            <a:r>
              <a:rPr lang="de-DE" i="1" dirty="0"/>
              <a:t>, Port, …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/>
              <a:t>Deploy </a:t>
            </a:r>
            <a:r>
              <a:rPr lang="de-DE" dirty="0" err="1"/>
              <a:t>the</a:t>
            </a:r>
            <a:r>
              <a:rPr lang="de-DE" dirty="0"/>
              <a:t> Code 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2C6DE8D1-C319-4ED8-A489-3D7B9B6986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906C40-EE14-4648-ACA0-65C59D02C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Short Cuts</a:t>
            </a:r>
          </a:p>
          <a:p>
            <a:r>
              <a:rPr lang="en-US" dirty="0"/>
              <a:t>Debugger</a:t>
            </a:r>
          </a:p>
          <a:p>
            <a:r>
              <a:rPr lang="en-US" dirty="0"/>
              <a:t>Snippets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55A9C-6908-4831-BAEE-62120A39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C43D4-5F36-442A-A252-DD61704B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3FC058-C81E-4011-8400-05C0EE9C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60000"/>
            <a:ext cx="5739175" cy="720197"/>
          </a:xfrm>
        </p:spPr>
        <p:txBody>
          <a:bodyPr/>
          <a:lstStyle/>
          <a:p>
            <a:r>
              <a:rPr lang="en-US" dirty="0"/>
              <a:t>Visual Studio Code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BA50CC-CE52-4028-AD93-28C0194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72" y="1102983"/>
            <a:ext cx="2492615" cy="19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CA70F-D0E1-4B6E-8495-0F8E067E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Commands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788142-33E1-4B6F-ABC1-68E3D374A9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22E3DC-5CB1-4784-9CD1-1E5FAD4C6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386E2-AECA-480D-9E43-AB13D06BE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VS Code Commands  	[Ctrl + Shift + P] or [F1]</a:t>
            </a:r>
          </a:p>
          <a:p>
            <a:pPr lvl="1"/>
            <a:r>
              <a:rPr lang="en-US" dirty="0"/>
              <a:t>AL: Go!		[Alt + A] &amp; [Alt + L]</a:t>
            </a:r>
          </a:p>
          <a:p>
            <a:pPr lvl="1"/>
            <a:r>
              <a:rPr lang="en-US" dirty="0"/>
              <a:t>AL: Download Symbols</a:t>
            </a:r>
          </a:p>
          <a:p>
            <a:pPr lvl="1"/>
            <a:r>
              <a:rPr lang="en-US" dirty="0"/>
              <a:t>AL: Package</a:t>
            </a:r>
          </a:p>
          <a:p>
            <a:pPr lvl="1"/>
            <a:r>
              <a:rPr lang="en-US" dirty="0"/>
              <a:t>AL: Download Source Code</a:t>
            </a:r>
          </a:p>
          <a:p>
            <a:pPr lvl="1"/>
            <a:r>
              <a:rPr lang="en-US" dirty="0"/>
              <a:t>AL: Publish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Keyboard Shortcuts 	</a:t>
            </a:r>
            <a:r>
              <a:rPr lang="en-US" dirty="0"/>
              <a:t>[Ctrl + K] &amp; [Ctrl + S]</a:t>
            </a:r>
          </a:p>
          <a:p>
            <a:r>
              <a:rPr lang="en-US" dirty="0"/>
              <a:t>Editor Commands</a:t>
            </a:r>
          </a:p>
          <a:p>
            <a:pPr lvl="1"/>
            <a:r>
              <a:rPr lang="en-US" dirty="0"/>
              <a:t>[F2] 	… </a:t>
            </a:r>
            <a:r>
              <a:rPr lang="en-US" b="1" dirty="0"/>
              <a:t>Rename</a:t>
            </a:r>
            <a:r>
              <a:rPr lang="en-US" dirty="0"/>
              <a:t> Object / Property / …</a:t>
            </a:r>
          </a:p>
          <a:p>
            <a:pPr lvl="1"/>
            <a:r>
              <a:rPr lang="en-US" dirty="0"/>
              <a:t>[F12] 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Definition</a:t>
            </a:r>
          </a:p>
          <a:p>
            <a:pPr lvl="1"/>
            <a:r>
              <a:rPr lang="en-US" dirty="0"/>
              <a:t>[Ctrl + F12]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Implementation</a:t>
            </a:r>
          </a:p>
          <a:p>
            <a:pPr lvl="1"/>
            <a:r>
              <a:rPr lang="en-US" dirty="0"/>
              <a:t>[Shift + F12]	… Show </a:t>
            </a:r>
            <a:r>
              <a:rPr lang="en-US" b="1" dirty="0"/>
              <a:t>Where</a:t>
            </a:r>
            <a:r>
              <a:rPr lang="en-US" dirty="0"/>
              <a:t> the reference is </a:t>
            </a:r>
            <a:r>
              <a:rPr lang="en-US" b="1" dirty="0"/>
              <a:t>Used</a:t>
            </a:r>
            <a:endParaRPr lang="en-US" dirty="0"/>
          </a:p>
          <a:p>
            <a:pPr lvl="1"/>
            <a:r>
              <a:rPr lang="en-US" dirty="0"/>
              <a:t>[Ctrl + B] 	… Compile / Build</a:t>
            </a:r>
          </a:p>
          <a:p>
            <a:pPr lvl="1"/>
            <a:r>
              <a:rPr lang="en-US" dirty="0"/>
              <a:t>[F5] 	… Publish and Start</a:t>
            </a:r>
          </a:p>
          <a:p>
            <a:pPr lvl="1"/>
            <a:r>
              <a:rPr lang="en-US" dirty="0"/>
              <a:t>[Ctrl + F5]	… Publish without Debug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4AA2AE-4103-4B94-9832-111D8218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73" y="1440000"/>
            <a:ext cx="4519627" cy="1917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B73066-83EF-498C-944C-63C1DDFE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261" y="3568894"/>
            <a:ext cx="2073739" cy="27671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7B7E08-2137-41C2-AAF2-38E3913E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54" y="3568894"/>
            <a:ext cx="3157132" cy="11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r>
              <a:rPr lang="en-US" dirty="0"/>
              <a:t>Additional Material</a:t>
            </a:r>
            <a:br>
              <a:rPr lang="en-US" dirty="0"/>
            </a:br>
            <a:r>
              <a:rPr lang="en-US" i="1" dirty="0"/>
              <a:t>inside the </a:t>
            </a:r>
            <a:r>
              <a:rPr lang="en-US" b="1" dirty="0"/>
              <a:t>[WORKSHOP]</a:t>
            </a:r>
            <a:r>
              <a:rPr lang="en-US" i="1" dirty="0"/>
              <a:t> Folder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417515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87988-F008-4F30-8A9F-6C1D0FAA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39B7B-5A7E-438B-BD08-006555639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6BF319-7F5A-4051-BE99-40ADEFAB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726C5B-5918-479E-9185-FA0171E3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64" y="1440000"/>
            <a:ext cx="7370836" cy="4908006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BE3B0-AF2D-489A-ABC6-AE9D6A1EB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 Language Mode</a:t>
            </a:r>
          </a:p>
          <a:p>
            <a:pPr lvl="1"/>
            <a:r>
              <a:rPr lang="en-US" dirty="0"/>
              <a:t>[Ctrl + K] &amp; [M]</a:t>
            </a:r>
          </a:p>
          <a:p>
            <a:pPr lvl="1"/>
            <a:r>
              <a:rPr lang="en-US" dirty="0"/>
              <a:t>Status Bar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0DCA6-5D30-4E17-9824-A10FA0C1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62F648-AF50-4F12-BDEB-F995F5769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A440B-403A-4D7E-A622-8017FBA25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E5A537-719D-4F09-B1D7-8FD080EB2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Tasks</a:t>
            </a:r>
          </a:p>
          <a:p>
            <a:pPr lvl="1"/>
            <a:r>
              <a:rPr lang="en-US" dirty="0"/>
              <a:t>Break Points		[F9]</a:t>
            </a:r>
          </a:p>
          <a:p>
            <a:pPr lvl="1"/>
            <a:r>
              <a:rPr lang="en-US" dirty="0"/>
              <a:t>Start Debugging 	[F5]</a:t>
            </a:r>
          </a:p>
          <a:p>
            <a:pPr lvl="1"/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Conditional Break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Inspect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Debug C/Side Code</a:t>
            </a:r>
            <a:br>
              <a:rPr lang="en-US" dirty="0"/>
            </a:br>
            <a:r>
              <a:rPr lang="en-US" i="1" dirty="0"/>
              <a:t>(from Event Subscribers)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Generated AL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C3EA2-66CC-47E8-83E1-2640E97A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28" y="1440000"/>
            <a:ext cx="7758072" cy="3011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3A7FE9-E4A0-4BD2-B6B0-566899E7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757" y="2997360"/>
            <a:ext cx="2330097" cy="24479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A80E3F-C6AF-4159-A12D-535A9BF7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84" y="4811631"/>
            <a:ext cx="3356727" cy="9745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16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C3638-E038-4CCA-8584-63D8887E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87709"/>
            <a:ext cx="11466000" cy="720000"/>
          </a:xfrm>
        </p:spPr>
        <p:txBody>
          <a:bodyPr/>
          <a:lstStyle/>
          <a:p>
            <a:r>
              <a:rPr lang="de-DE" dirty="0"/>
              <a:t>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281708-5629-4515-A6B2-B24525CF4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2B227-AAD8-4187-B88C-E7993A309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3E936D-CE27-46FB-A532-50314C6D4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Snipptes</a:t>
            </a:r>
            <a:r>
              <a:rPr lang="de-DE" dirty="0"/>
              <a:t> (e.g. AL Language)</a:t>
            </a:r>
          </a:p>
          <a:p>
            <a:pPr lvl="1"/>
            <a:r>
              <a:rPr lang="de-DE" b="1" dirty="0" err="1"/>
              <a:t>t</a:t>
            </a:r>
            <a:r>
              <a:rPr lang="de-DE" dirty="0" err="1"/>
              <a:t>table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codeunit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fieldtext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User Snippets</a:t>
            </a:r>
          </a:p>
          <a:p>
            <a:pPr lvl="1"/>
            <a:r>
              <a:rPr lang="de-DE" dirty="0"/>
              <a:t>File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Preferences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languageId</a:t>
            </a:r>
            <a:r>
              <a:rPr lang="de-DE" dirty="0"/>
              <a:t>).</a:t>
            </a:r>
            <a:r>
              <a:rPr lang="de-DE" dirty="0" err="1"/>
              <a:t>json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i="1" dirty="0" err="1"/>
              <a:t>al.json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DEE3FA-16C6-4A41-ACB5-4F3092EA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44" y="1440000"/>
            <a:ext cx="5694442" cy="3603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2CC4E5-89F4-4629-B13B-EAF1EAB3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326476"/>
            <a:ext cx="2552381" cy="4009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91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197E6-4E10-448C-929D-BF5E5E2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C21835-B480-4718-B394-DA6DF470B3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B7353B-0A2D-4764-8BCC-8BAE4EAEF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9548-0F59-4C9E-86F9-45AE22382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Snippet Name</a:t>
            </a:r>
          </a:p>
          <a:p>
            <a:r>
              <a:rPr lang="de-DE" dirty="0"/>
              <a:t>Description</a:t>
            </a:r>
          </a:p>
          <a:p>
            <a:r>
              <a:rPr lang="de-DE" dirty="0"/>
              <a:t>Body</a:t>
            </a:r>
          </a:p>
          <a:p>
            <a:pPr lvl="1"/>
            <a:r>
              <a:rPr lang="de-DE" dirty="0"/>
              <a:t>Array </a:t>
            </a:r>
            <a:r>
              <a:rPr lang="de-DE" dirty="0" err="1"/>
              <a:t>of</a:t>
            </a:r>
            <a:r>
              <a:rPr lang="de-DE" dirty="0"/>
              <a:t> Lines</a:t>
            </a:r>
          </a:p>
          <a:p>
            <a:r>
              <a:rPr lang="de-DE" dirty="0"/>
              <a:t>Parameters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i="1" dirty="0"/>
              <a:t>&lt;Index&gt;</a:t>
            </a:r>
            <a:r>
              <a:rPr lang="de-DE" sz="2000" b="1" dirty="0"/>
              <a:t>}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… User Input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1</a:t>
            </a:r>
            <a:r>
              <a:rPr lang="de-DE" sz="2400" b="1" dirty="0"/>
              <a:t>:</a:t>
            </a:r>
            <a:r>
              <a:rPr lang="de-DE" i="1" dirty="0"/>
              <a:t>param-name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2</a:t>
            </a:r>
            <a:r>
              <a:rPr lang="de-DE" sz="1800" b="1" dirty="0"/>
              <a:t>|</a:t>
            </a:r>
            <a:r>
              <a:rPr lang="de-DE" i="1" dirty="0"/>
              <a:t>Value 1</a:t>
            </a:r>
            <a:r>
              <a:rPr lang="de-DE" sz="2400" b="1" dirty="0"/>
              <a:t>,</a:t>
            </a:r>
            <a:r>
              <a:rPr lang="de-DE" i="1" dirty="0"/>
              <a:t>Value 2</a:t>
            </a:r>
            <a:r>
              <a:rPr lang="de-DE" sz="2400" b="1" dirty="0"/>
              <a:t>,</a:t>
            </a:r>
            <a:r>
              <a:rPr lang="de-DE" i="1" dirty="0"/>
              <a:t>Value 3</a:t>
            </a:r>
            <a:r>
              <a:rPr lang="de-DE" sz="1800" b="1" dirty="0"/>
              <a:t>|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Name-List </a:t>
            </a:r>
            <a:r>
              <a:rPr lang="de-DE" sz="2000" dirty="0"/>
              <a:t> </a:t>
            </a:r>
            <a:endParaRPr lang="de-DE" sz="2000" b="1" dirty="0"/>
          </a:p>
          <a:p>
            <a:pPr lvl="1"/>
            <a:r>
              <a:rPr lang="de-DE" dirty="0"/>
              <a:t>$</a:t>
            </a:r>
            <a:r>
              <a:rPr lang="de-DE" i="1" dirty="0"/>
              <a:t>&lt;Index&gt;  </a:t>
            </a:r>
            <a:br>
              <a:rPr lang="de-DE" i="1" dirty="0"/>
            </a:br>
            <a:r>
              <a:rPr lang="de-DE" dirty="0"/>
              <a:t>… Place Holder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8CEE9-6B4D-41C0-81E8-2B0C177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31" y="1440000"/>
            <a:ext cx="6237669" cy="20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E3BCB2-437D-4E9A-96FA-66CB1539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43" y="3591047"/>
            <a:ext cx="6542857" cy="12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DAD648-4163-451E-8576-7F8BE277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90" y="4494641"/>
            <a:ext cx="4400000" cy="16285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519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  <a:p>
            <a:pPr lvl="1"/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snippet</a:t>
            </a:r>
            <a:endParaRPr lang="de-DE" dirty="0"/>
          </a:p>
          <a:p>
            <a:pPr lvl="1"/>
            <a:r>
              <a:rPr lang="de-DE" dirty="0"/>
              <a:t>Code:</a:t>
            </a:r>
          </a:p>
          <a:p>
            <a:pPr marL="914400" lvl="2" indent="0">
              <a:buNone/>
            </a:pPr>
            <a:br>
              <a:rPr lang="de-DE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not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.FindSet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     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Do something with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Add a Parameter for “</a:t>
            </a:r>
            <a:r>
              <a:rPr lang="en-US" dirty="0" err="1"/>
              <a:t>MyRecord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Add a Selection List for “</a:t>
            </a:r>
            <a:r>
              <a:rPr lang="en-US" dirty="0" err="1"/>
              <a:t>FindSet</a:t>
            </a:r>
            <a:r>
              <a:rPr lang="en-US" dirty="0"/>
              <a:t>()”:</a:t>
            </a:r>
            <a:br>
              <a:rPr lang="en-US" dirty="0"/>
            </a:br>
            <a:r>
              <a:rPr lang="en-US" dirty="0"/>
              <a:t>e.g.: </a:t>
            </a:r>
            <a:r>
              <a:rPr lang="en-US" dirty="0" err="1"/>
              <a:t>FindSet</a:t>
            </a:r>
            <a:r>
              <a:rPr lang="en-US" dirty="0"/>
              <a:t>(),Find('-'),Find('+')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6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DE98C75-61F2-4763-8D40-046D983508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045AF6-FE10-4408-AE92-42A6386CD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86F0E7-8382-44F5-98BB-19583FF0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D18A5-567B-492C-B7A4-5DDBCC42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303EBF-6ED3-424E-8F2E-21F142F7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26D64B6-24D9-4298-8794-48193CCED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A1B3368-1D2D-4A94-9557-A2ADE950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6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Prepare the NST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cool stuff of VS Code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2E4DEC-5F58-4875-99E5-39AE1B78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16" y="827838"/>
            <a:ext cx="704948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5C3FBF0-6024-4ECE-950E-ABE64C20A3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BE9CD1-B7AF-48CE-978F-1E1D6C71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de-DE" dirty="0"/>
              <a:t>User Interface</a:t>
            </a:r>
          </a:p>
          <a:p>
            <a:r>
              <a:rPr lang="de-DE" dirty="0" err="1"/>
              <a:t>Extend</a:t>
            </a:r>
            <a:r>
              <a:rPr lang="de-DE" dirty="0"/>
              <a:t> &amp; </a:t>
            </a:r>
            <a:r>
              <a:rPr lang="de-DE" dirty="0" err="1"/>
              <a:t>Configure</a:t>
            </a:r>
            <a:r>
              <a:rPr lang="de-DE" dirty="0"/>
              <a:t> VS Code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6DC3A-1B96-4BC9-8B81-A53BAAB1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7" y="1260000"/>
            <a:ext cx="1634617" cy="1243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192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DC17CC8-3287-4909-9614-46D66A14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76AFC-3CE5-4664-8AFD-18643089E5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4A25A0-7A76-43C9-9213-39BC0918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B785C53-563D-47B3-A3CA-F2753078F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Activity</a:t>
            </a:r>
            <a:r>
              <a:rPr lang="de-DE" dirty="0"/>
              <a:t> Bar</a:t>
            </a:r>
          </a:p>
          <a:p>
            <a:pPr lvl="1"/>
            <a:r>
              <a:rPr lang="de-DE" dirty="0"/>
              <a:t>Search</a:t>
            </a:r>
          </a:p>
          <a:p>
            <a:pPr lvl="1"/>
            <a:r>
              <a:rPr lang="de-DE" dirty="0"/>
              <a:t>Explorer</a:t>
            </a:r>
          </a:p>
          <a:p>
            <a:pPr lvl="1"/>
            <a:r>
              <a:rPr lang="de-DE" dirty="0" err="1"/>
              <a:t>Debug</a:t>
            </a:r>
            <a:endParaRPr lang="de-DE" dirty="0"/>
          </a:p>
          <a:p>
            <a:pPr lvl="1"/>
            <a:r>
              <a:rPr lang="de-DE" dirty="0"/>
              <a:t>GIT</a:t>
            </a:r>
          </a:p>
          <a:p>
            <a:pPr lvl="1"/>
            <a:r>
              <a:rPr lang="de-DE" dirty="0"/>
              <a:t>VS Code </a:t>
            </a:r>
            <a:r>
              <a:rPr lang="de-DE" dirty="0" err="1"/>
              <a:t>Extensions</a:t>
            </a:r>
            <a:endParaRPr lang="de-DE" dirty="0"/>
          </a:p>
          <a:p>
            <a:r>
              <a:rPr lang="de-DE" dirty="0"/>
              <a:t>Side Bar</a:t>
            </a:r>
          </a:p>
          <a:p>
            <a:pPr lvl="1"/>
            <a:r>
              <a:rPr lang="de-DE" dirty="0"/>
              <a:t>Branch</a:t>
            </a:r>
          </a:p>
          <a:p>
            <a:pPr lvl="1"/>
            <a:r>
              <a:rPr lang="de-DE" dirty="0"/>
              <a:t>Errors &amp; </a:t>
            </a:r>
            <a:r>
              <a:rPr lang="de-DE" dirty="0" err="1"/>
              <a:t>Warnings</a:t>
            </a:r>
            <a:endParaRPr lang="de-DE" dirty="0"/>
          </a:p>
          <a:p>
            <a:r>
              <a:rPr lang="de-DE" dirty="0"/>
              <a:t>Editor Groups</a:t>
            </a:r>
          </a:p>
          <a:p>
            <a:r>
              <a:rPr lang="de-DE" dirty="0"/>
              <a:t>Panel</a:t>
            </a:r>
          </a:p>
          <a:p>
            <a:pPr lvl="1"/>
            <a:r>
              <a:rPr lang="de-DE" dirty="0"/>
              <a:t>Output</a:t>
            </a:r>
          </a:p>
          <a:p>
            <a:pPr lvl="1"/>
            <a:r>
              <a:rPr lang="de-DE" dirty="0" err="1"/>
              <a:t>Console</a:t>
            </a:r>
            <a:r>
              <a:rPr lang="de-DE" dirty="0"/>
              <a:t> (PowerShell)</a:t>
            </a:r>
          </a:p>
          <a:p>
            <a:r>
              <a:rPr lang="de-DE" dirty="0"/>
              <a:t>Status Bar</a:t>
            </a:r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327C67-F8C7-4309-906F-D860D3A3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58" y="1080000"/>
            <a:ext cx="79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8A80E-172C-4A31-B5F5-B65FB3D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Code - </a:t>
            </a:r>
            <a:r>
              <a:rPr lang="de-DE" dirty="0" err="1"/>
              <a:t>Extensions</a:t>
            </a:r>
            <a:r>
              <a:rPr lang="de-DE" dirty="0"/>
              <a:t> &amp;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DB09A1-992D-4E9B-AAEF-902E176097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806E5-8D8F-436F-AB60-F1759653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E46A8-AB3F-4B16-A6D8-CEA46A995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Extensions</a:t>
            </a:r>
            <a:endParaRPr lang="de-DE" dirty="0"/>
          </a:p>
          <a:p>
            <a:pPr lvl="1"/>
            <a:r>
              <a:rPr lang="de-DE" dirty="0"/>
              <a:t>Microsoft AL (VSIX / Marketplace)</a:t>
            </a:r>
          </a:p>
          <a:p>
            <a:pPr lvl="1"/>
            <a:r>
              <a:rPr lang="de-DE"/>
              <a:t>MarkDown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Settings </a:t>
            </a:r>
          </a:p>
          <a:p>
            <a:pPr lvl="1"/>
            <a:r>
              <a:rPr lang="de-DE" dirty="0"/>
              <a:t>Default</a:t>
            </a:r>
          </a:p>
          <a:p>
            <a:pPr lvl="1"/>
            <a:r>
              <a:rPr lang="de-DE" dirty="0"/>
              <a:t>User</a:t>
            </a:r>
          </a:p>
          <a:p>
            <a:pPr lvl="1"/>
            <a:r>
              <a:rPr lang="de-DE" dirty="0"/>
              <a:t>Workspace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BD1FE2-37A3-4B03-BD33-C9A43BC9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446096"/>
            <a:ext cx="5800000" cy="1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993C94-7F7E-4357-8F06-711545F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80" y="4836572"/>
            <a:ext cx="5304762" cy="1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673F4F-A52F-433F-AB36-A1057C60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880" y="1080000"/>
            <a:ext cx="5269914" cy="3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6F631-07D8-4935-B1A3-F4F7C05B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 Language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9FBFAF-49A1-43EC-A472-4E37010139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15A567-6FA0-4D56-9920-F6DBFCAA5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C6452-8CE2-41FD-99BE-CE6171A0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Package Directory</a:t>
            </a:r>
          </a:p>
          <a:p>
            <a:pPr lvl="1"/>
            <a:r>
              <a:rPr lang="de-DE" dirty="0" err="1"/>
              <a:t>al.packageCachePath</a:t>
            </a:r>
            <a:endParaRPr lang="de-DE" dirty="0"/>
          </a:p>
          <a:p>
            <a:pPr lvl="1"/>
            <a:r>
              <a:rPr lang="de-DE" dirty="0" err="1"/>
              <a:t>al.enableCodeAnalysis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F54692-B438-4B10-B5DE-496B4F75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01" y="1440000"/>
            <a:ext cx="84864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847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82C59-20DF-4933-89B7-5D704700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AC4E93-224D-452F-8232-2A87AAA84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4660E3-6F0D-49C0-AF31-732312295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8B48FB-F928-4AFF-8263-99B8A39E1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VS Code &amp; Install some extensions</a:t>
            </a:r>
          </a:p>
          <a:p>
            <a:pPr lvl="1"/>
            <a:r>
              <a:rPr lang="en-US" b="1" dirty="0" err="1"/>
              <a:t>Micorsoft</a:t>
            </a:r>
            <a:r>
              <a:rPr lang="en-US" b="1" dirty="0"/>
              <a:t> AL (from .</a:t>
            </a:r>
            <a:r>
              <a:rPr lang="en-US" b="1" dirty="0" err="1"/>
              <a:t>vsix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AL Formatter</a:t>
            </a:r>
          </a:p>
          <a:p>
            <a:pPr lvl="1"/>
            <a:r>
              <a:rPr lang="en-US" b="1" dirty="0"/>
              <a:t>JSON Syntax </a:t>
            </a:r>
          </a:p>
          <a:p>
            <a:pPr lvl="1"/>
            <a:r>
              <a:rPr lang="en-US" dirty="0" err="1"/>
              <a:t>Markdownlint</a:t>
            </a:r>
            <a:endParaRPr lang="en-US" dirty="0"/>
          </a:p>
          <a:p>
            <a:pPr lvl="1"/>
            <a:r>
              <a:rPr lang="en-US" dirty="0"/>
              <a:t>Auto-Open Markdown Preview</a:t>
            </a:r>
          </a:p>
          <a:p>
            <a:pPr lvl="1"/>
            <a:r>
              <a:rPr lang="en-US" dirty="0" err="1"/>
              <a:t>MDTools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Modify VS Code settings</a:t>
            </a:r>
          </a:p>
          <a:p>
            <a:pPr lvl="1"/>
            <a:r>
              <a:rPr lang="en-US" dirty="0"/>
              <a:t>Switch the theme of your VS Code to e.g. “White”</a:t>
            </a:r>
          </a:p>
          <a:p>
            <a:pPr lvl="1"/>
            <a:r>
              <a:rPr lang="en-US" dirty="0" err="1"/>
              <a:t>TurnOff</a:t>
            </a:r>
            <a:r>
              <a:rPr lang="en-US" dirty="0"/>
              <a:t> Auto Format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8480BD-237A-4E6C-8FA8-60067FCD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38192"/>
            <a:ext cx="5730000" cy="17978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A95BB8-9A5A-4319-8DE5-AFC39CAC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797" y="1296000"/>
            <a:ext cx="2494203" cy="30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FF799914-916F-4C22-84C9-91FB68E786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D6BD8-FE28-42F0-ABBC-4DC063BF42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Ready </a:t>
            </a:r>
            <a:r>
              <a:rPr lang="de-DE" dirty="0" err="1"/>
              <a:t>for</a:t>
            </a:r>
            <a:r>
              <a:rPr lang="de-DE" dirty="0"/>
              <a:t> Development!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A01F6-C388-4CE6-B596-1B0CE7D9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EE151A-BE81-42C1-A4A4-75986EF3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9DE2C87-02B6-47CA-9F15-82079121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2018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CE29F-E72C-4EED-99FD-D2D88D68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4" y="1260000"/>
            <a:ext cx="1338871" cy="1338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2651610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05542a94-bbbb-426b-8ce8-25e698cde4d1"/>
    <ds:schemaRef ds:uri="abfa8901-7984-434c-b8fc-f6aa73d9b37f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496</Words>
  <Application>Microsoft Office PowerPoint</Application>
  <PresentationFormat>Breitbild</PresentationFormat>
  <Paragraphs>277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Visual Studio Code</vt:lpstr>
      <vt:lpstr>Prerequisite</vt:lpstr>
      <vt:lpstr>Agenda</vt:lpstr>
      <vt:lpstr>Visual Studio Code</vt:lpstr>
      <vt:lpstr>Visual Studio Code</vt:lpstr>
      <vt:lpstr>VS Code - Extensions &amp; Settings</vt:lpstr>
      <vt:lpstr>AL Language Settings</vt:lpstr>
      <vt:lpstr>Hands On!</vt:lpstr>
      <vt:lpstr>NAV 2018</vt:lpstr>
      <vt:lpstr>NAV 2018 Configuration / Development Settings</vt:lpstr>
      <vt:lpstr>Microsoft AL</vt:lpstr>
      <vt:lpstr>Getting Started with AL</vt:lpstr>
      <vt:lpstr>app.json</vt:lpstr>
      <vt:lpstr>launch.json</vt:lpstr>
      <vt:lpstr>Symbols</vt:lpstr>
      <vt:lpstr>My first AL Project</vt:lpstr>
      <vt:lpstr>Hands On!</vt:lpstr>
      <vt:lpstr>Visual Studio Code Features</vt:lpstr>
      <vt:lpstr>Important Commands</vt:lpstr>
      <vt:lpstr>Syntax Highlighting</vt:lpstr>
      <vt:lpstr>Debugger</vt:lpstr>
      <vt:lpstr>Snippets</vt:lpstr>
      <vt:lpstr>User Snippets</vt:lpstr>
      <vt:lpstr>Hands On!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17</cp:revision>
  <cp:lastPrinted>2014-09-04T12:44:12Z</cp:lastPrinted>
  <dcterms:created xsi:type="dcterms:W3CDTF">2017-05-18T08:07:40Z</dcterms:created>
  <dcterms:modified xsi:type="dcterms:W3CDTF">2018-04-03T07:32:47Z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